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299" r:id="rId3"/>
    <p:sldId id="284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35" r:id="rId30"/>
    <p:sldId id="327" r:id="rId31"/>
    <p:sldId id="336" r:id="rId32"/>
    <p:sldId id="330" r:id="rId33"/>
    <p:sldId id="337" r:id="rId34"/>
    <p:sldId id="331" r:id="rId35"/>
    <p:sldId id="332" r:id="rId36"/>
    <p:sldId id="338" r:id="rId37"/>
    <p:sldId id="33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1652" autoAdjust="0"/>
  </p:normalViewPr>
  <p:slideViewPr>
    <p:cSldViewPr>
      <p:cViewPr>
        <p:scale>
          <a:sx n="100" d="100"/>
          <a:sy n="100" d="100"/>
        </p:scale>
        <p:origin x="-50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6674-F0CC-4481-B986-8E359CEF751C}" type="datetimeFigureOut">
              <a:rPr lang="en-US" smtClean="0"/>
              <a:pPr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52AD7-B8EE-433A-B33D-B944D9A7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bovellcancerdiabetesfoundatio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4443"/>
            <a:ext cx="9144000" cy="2322767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6512" y="5277941"/>
            <a:ext cx="9180512" cy="155679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Presented to</a:t>
            </a:r>
          </a:p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Telecommunications Authority of Trinidad and Tobago (TATT) 20/03/2015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7624" cy="153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77120"/>
            <a:ext cx="2122590" cy="282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0"/>
            <a:ext cx="79743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Communication Technology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Optimise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Community          </a:t>
            </a:r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Prevention and Education in Rural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Tobago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9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4443"/>
            <a:ext cx="9144000" cy="145730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Cancer Diabetes Foundation (BCDF) –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Use of the equipment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5616" cy="14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93552"/>
            <a:ext cx="7521573" cy="499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60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Organisation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Cancer Diabetes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Foundation (BCDF)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is a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(non-governmental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organisation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NGO based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Tobago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Mission</a:t>
            </a:r>
          </a:p>
          <a:p>
            <a:pPr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Our mission is enriching lives of people living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cancer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and diabetes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providing resources and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education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1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Vision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Our vision can be summed up in two words; </a:t>
            </a:r>
          </a:p>
          <a:p>
            <a:pPr marL="0" indent="0">
              <a:buNone/>
            </a:pP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   enriching lives</a:t>
            </a:r>
          </a:p>
          <a:p>
            <a:pPr>
              <a:buNone/>
            </a:pP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Long Term Goal</a:t>
            </a: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To have residents of Tobago and ultimately Trinidad routinely fit diabetes prevention, control and self-management strategies in their everyday lifestyles to improve their quality of life (QOL)</a:t>
            </a:r>
          </a:p>
          <a:p>
            <a:pPr>
              <a:buNone/>
            </a:pP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7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Grant Information</a:t>
            </a:r>
          </a:p>
          <a:p>
            <a:pPr>
              <a:buNone/>
            </a:pPr>
            <a:endParaRPr lang="en-US" sz="8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Funding Agency: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Telecommunication Authority of 			Trinidad and Tobago (TATT)</a:t>
            </a:r>
          </a:p>
          <a:p>
            <a:pPr>
              <a:buNone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Year:			2013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8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2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Project Title</a:t>
            </a:r>
          </a:p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Information and Communication Technology to </a:t>
            </a:r>
          </a:p>
          <a:p>
            <a:pPr marL="0" indent="0">
              <a:buNone/>
            </a:pP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Optimise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a Community Diabetes Prevention and </a:t>
            </a:r>
          </a:p>
          <a:p>
            <a:pPr marL="0" indent="0">
              <a:buNone/>
            </a:pP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  Education in Rural Tobago</a:t>
            </a:r>
          </a:p>
          <a:p>
            <a:pPr>
              <a:buNone/>
            </a:pPr>
            <a:endParaRPr lang="en-US" sz="28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Objective</a:t>
            </a:r>
          </a:p>
          <a:p>
            <a:pPr marL="0" indent="0">
              <a:buNone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To expand the range and reach of an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existing structured community diabetes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prevention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control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self-management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available to individuals/families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 communities in Tobago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who have, or are at risk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for diabetes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mellitus</a:t>
            </a: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0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Cancer Diabetes Foundation (BCDF) hosts 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following events to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achieve our objectives and long-term goal: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annual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“Diabetes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in the Limelight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Jamboree”</a:t>
            </a:r>
          </a:p>
          <a:p>
            <a:pPr lvl="2"/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Small group workshops</a:t>
            </a:r>
          </a:p>
          <a:p>
            <a:pPr marL="914400" lvl="2" indent="0">
              <a:buNone/>
            </a:pP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Annual Breakfast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awareness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Dialogue Morning</a:t>
            </a:r>
          </a:p>
          <a:p>
            <a:pPr lvl="2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744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Cancer Diabetes Foundation (BCDF) hosts 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following events to meet and improve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our objectives and long-term goal: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Publication of books</a:t>
            </a:r>
          </a:p>
          <a:p>
            <a:pPr lvl="2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Education and Prevention Instructional Module for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Children</a:t>
            </a:r>
          </a:p>
          <a:p>
            <a:pPr marL="914400" lvl="2" indent="0">
              <a:buNone/>
            </a:pP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Workbook: A BCDF Project</a:t>
            </a:r>
          </a:p>
          <a:p>
            <a:endParaRPr lang="en-GB" sz="2800" b="1" dirty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Quarterly Newsletter – Diabetes Dialogue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9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5" y="1196752"/>
            <a:ext cx="8229600" cy="54006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Cancer Diabetes Foundation (BCDF) hosts 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following events to meet and improve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our objectives and long-term goal: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Online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audience:</a:t>
            </a: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</a:p>
          <a:p>
            <a:pPr lvl="2"/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Newsletter (Diabetes Dialogue)</a:t>
            </a:r>
          </a:p>
          <a:p>
            <a:pPr lvl="2"/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Facebook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page</a:t>
            </a:r>
          </a:p>
          <a:p>
            <a:pPr lvl="2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Google group</a:t>
            </a:r>
          </a:p>
          <a:p>
            <a:pPr lvl="2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Android Application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44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88" y="1196752"/>
            <a:ext cx="8229600" cy="55446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following slides demonstrate how the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Cancer Diabetes Foundation (BCDF) has used the equipment awarded to us in 2013 by TATT to enhance and really improve these events/activities</a:t>
            </a:r>
          </a:p>
          <a:p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Equipment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Outdoor screen</a:t>
            </a:r>
          </a:p>
          <a:p>
            <a:pPr lvl="2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Two laptops</a:t>
            </a:r>
          </a:p>
          <a:p>
            <a:pPr lvl="2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Projector</a:t>
            </a:r>
          </a:p>
          <a:p>
            <a:pPr lvl="2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PA System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0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in the Limelight Jamboree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Jamboree copy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988" y="2060848"/>
            <a:ext cx="5092478" cy="3384376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1124744"/>
            <a:ext cx="3767137" cy="500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9988" y="1268760"/>
            <a:ext cx="5068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Utilization of Laptops and Screen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99392"/>
            <a:ext cx="9169524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in the Limelight Jamboree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" y="-83249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79158" y="1083246"/>
            <a:ext cx="7725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Using  the Public Address System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Content Placeholder 3" descr="Jamboree2 cop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637010"/>
            <a:ext cx="8229600" cy="4452342"/>
          </a:xfrm>
        </p:spPr>
      </p:pic>
    </p:spTree>
    <p:extLst>
      <p:ext uri="{BB962C8B-B14F-4D97-AF65-F5344CB8AC3E}">
        <p14:creationId xmlns:p14="http://schemas.microsoft.com/office/powerpoint/2010/main" val="241484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-20082"/>
            <a:ext cx="8640960" cy="1229134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in the Limelight Jamboree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PA system in use for storytelling at the annual Jamboree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So far from 2013, 500 students have listened to diabetes storytelling session at the Jamboree</a:t>
            </a:r>
          </a:p>
          <a:p>
            <a:endParaRPr lang="en-US" dirty="0"/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34834" cy="12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72955" y="4005064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Using the public address system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Content Placeholder 3" descr="Jamboree2 cop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772816"/>
            <a:ext cx="4152270" cy="2247010"/>
          </a:xfrm>
        </p:spPr>
      </p:pic>
    </p:spTree>
    <p:extLst>
      <p:ext uri="{BB962C8B-B14F-4D97-AF65-F5344CB8AC3E}">
        <p14:creationId xmlns:p14="http://schemas.microsoft.com/office/powerpoint/2010/main" val="220952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6052"/>
            <a:ext cx="8229600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in the Limelight Jamboree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3322712" cy="4569371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PA system in use for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Zumba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exercises at the Annual Diabetes in the Limelight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Jamboree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System is in background broadcasting the music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7" y="-22820"/>
            <a:ext cx="878339" cy="11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72955" y="551723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Using of the public address system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Content Placeholder 3" descr="Jamboree2 copy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707904" y="1772816"/>
            <a:ext cx="4974704" cy="3601478"/>
          </a:xfrm>
        </p:spPr>
      </p:pic>
    </p:spTree>
    <p:extLst>
      <p:ext uri="{BB962C8B-B14F-4D97-AF65-F5344CB8AC3E}">
        <p14:creationId xmlns:p14="http://schemas.microsoft.com/office/powerpoint/2010/main" val="30134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6052"/>
            <a:ext cx="8229600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in the Limelight Jamboree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91703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PA system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being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by 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emcee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inform attendees about diabetes and BCDF during the event </a:t>
            </a:r>
          </a:p>
          <a:p>
            <a:pPr>
              <a:defRPr/>
            </a:pPr>
            <a:endParaRPr lang="en-U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screen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(background) was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used to project streaming videos</a:t>
            </a:r>
          </a:p>
          <a:p>
            <a:endParaRPr lang="en-US" dirty="0"/>
          </a:p>
        </p:txBody>
      </p:sp>
      <p:pic>
        <p:nvPicPr>
          <p:cNvPr id="9" name="Content Placeholder 3" descr="DSC_022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0024" y="1772816"/>
            <a:ext cx="4225674" cy="2808312"/>
          </a:xfrm>
        </p:spPr>
      </p:pic>
    </p:spTree>
    <p:extLst>
      <p:ext uri="{BB962C8B-B14F-4D97-AF65-F5344CB8AC3E}">
        <p14:creationId xmlns:p14="http://schemas.microsoft.com/office/powerpoint/2010/main" val="28744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6052"/>
            <a:ext cx="8229600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Small Group Workshops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176465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PA system being used to amplify speeches/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instructions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workshop groups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Laptops and the projector are used to present material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workshop groups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3" descr="Workshop Pic1 cop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0024" y="1484784"/>
            <a:ext cx="3840428" cy="2160240"/>
          </a:xfrm>
        </p:spPr>
      </p:pic>
    </p:spTree>
    <p:extLst>
      <p:ext uri="{BB962C8B-B14F-4D97-AF65-F5344CB8AC3E}">
        <p14:creationId xmlns:p14="http://schemas.microsoft.com/office/powerpoint/2010/main" val="87268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6052"/>
            <a:ext cx="8229600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Word Processing Activities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4008" y="1484784"/>
            <a:ext cx="4038600" cy="4176465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Use of computers for word processing activities is a constant, daily event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Press releases</a:t>
            </a:r>
          </a:p>
          <a:p>
            <a:pPr marL="0" indent="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7" y="1412776"/>
            <a:ext cx="4038600" cy="4470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04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6052"/>
            <a:ext cx="8229600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Word Processing Activities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427984" y="1484784"/>
            <a:ext cx="4254624" cy="4176465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Use of computers for word processing activities is a constant, daily event</a:t>
            </a: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Certificates for volunteers</a:t>
            </a:r>
          </a:p>
          <a:p>
            <a:pPr lvl="2"/>
            <a:endParaRPr lang="en-U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Documentation for Annual Diabetes in the Limelight Jamboree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81" y="1340768"/>
            <a:ext cx="371003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66" y="4047463"/>
            <a:ext cx="3792793" cy="269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0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Publication of Books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Content Placeholder 3" descr="DSC030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4616" y="1556793"/>
            <a:ext cx="3749352" cy="2106118"/>
          </a:xfrm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computers have been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utilised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to write two books, which are on sale:</a:t>
            </a:r>
          </a:p>
          <a:p>
            <a:pPr marL="457200" indent="-457200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Education and Prevention: An Instructional Module for Children</a:t>
            </a:r>
          </a:p>
          <a:p>
            <a:pPr marL="457200" indent="-457200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Available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from BCDF, Amazon,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Barnes and Noble,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Kindle format</a:t>
            </a:r>
          </a:p>
          <a:p>
            <a:pPr marL="457200" indent="-457200"/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b="1" dirty="0">
                <a:latin typeface="Times New Roman" pitchFamily="18" charset="0"/>
                <a:cs typeface="Times New Roman" pitchFamily="18" charset="0"/>
              </a:rPr>
              <a:t>Diabetes Workbook: A BCDF Project, available from BCDF</a:t>
            </a:r>
          </a:p>
          <a:p>
            <a:endParaRPr lang="en-US" dirty="0"/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9" y="3933056"/>
            <a:ext cx="4189767" cy="236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4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-33065"/>
            <a:ext cx="8229600" cy="1174303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Publication of Books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3" descr="104_165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30230" y="1268760"/>
            <a:ext cx="8229600" cy="2128476"/>
          </a:xfrm>
        </p:spPr>
      </p:pic>
      <p:sp>
        <p:nvSpPr>
          <p:cNvPr id="9" name="TextBox 8"/>
          <p:cNvSpPr txBox="1"/>
          <p:nvPr/>
        </p:nvSpPr>
        <p:spPr>
          <a:xfrm>
            <a:off x="539552" y="3429000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LCD Projector, Laptop, PA System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All used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 the production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 launch 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two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books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Education and Prevention Instructional Module for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Children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en-US" sz="1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Workbook: A BCDF Project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4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Publication of Books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Content Placeholder 3" descr="DSC030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772816"/>
            <a:ext cx="4038600" cy="2268597"/>
          </a:xfrm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computer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and projector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were used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images</a:t>
            </a: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PA system was used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amplify sound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speakers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820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2"/>
            <a:ext cx="4029075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9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024" y="-99392"/>
            <a:ext cx="8693976" cy="114300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Cancer Diabetes </a:t>
            </a:r>
            <a:b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Foundation Website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25000" lnSpcReduction="20000"/>
          </a:bodyPr>
          <a:lstStyle/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The computers were used </a:t>
            </a:r>
            <a:r>
              <a:rPr lang="en-US" sz="11200" b="1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create and upgrade the BCDF website</a:t>
            </a:r>
            <a:endParaRPr lang="en-US" sz="1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GB" sz="9600" b="1" i="1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GB" sz="9600" b="1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www.bovellcanc erdiabetesfoundation.org</a:t>
            </a:r>
            <a:r>
              <a:rPr lang="en-GB" sz="9600" b="1" i="1" dirty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en-GB" sz="96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00046" cy="11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24" y="1196752"/>
            <a:ext cx="717209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74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41763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Diabetes Discourse </a:t>
            </a:r>
            <a:b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(Quarterly Newsletter)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59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9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computers are used in the quarterly publication of the Diabetes Discourse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On-line listserv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580 plus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Hardcopies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200 per quarter (funds to print are a constraint)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20" y="1484784"/>
            <a:ext cx="1454624" cy="189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91" y="1824217"/>
            <a:ext cx="1504936" cy="196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334" y="1824217"/>
            <a:ext cx="1800200" cy="236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43" y="2987621"/>
            <a:ext cx="1504936" cy="192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027" y="3589992"/>
            <a:ext cx="1818507" cy="233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1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41763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BCDF Facebook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5999163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5445224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0781" y="5029726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Computers are used to keep us on our Facebook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Roughly 2,240 followers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Important diabetes awareness and education messages are posted regularly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BCDF Android Application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915816" y="1556792"/>
            <a:ext cx="5770984" cy="530120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Use of laptops to create a BCDF Android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Application</a:t>
            </a:r>
          </a:p>
          <a:p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BCDF </a:t>
            </a:r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used the computers given and Internet access to create and launch its Android application to help Tobago, Trinidad and the world to keep abreast of our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pPr marL="0" indent="0">
              <a:buNone/>
            </a:pP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Features </a:t>
            </a:r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of the App include: </a:t>
            </a:r>
          </a:p>
          <a:p>
            <a:pPr lvl="2"/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Quick access to all of the BCDF news stories, formatted for phones (for rural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Tobagonians), </a:t>
            </a:r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Internet access is available on their mobile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phones</a:t>
            </a:r>
          </a:p>
          <a:p>
            <a:pPr lvl="2"/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Ability </a:t>
            </a:r>
            <a:r>
              <a:rPr lang="en-US" sz="9600" b="1" dirty="0">
                <a:latin typeface="Times New Roman" pitchFamily="18" charset="0"/>
                <a:cs typeface="Times New Roman" pitchFamily="18" charset="0"/>
              </a:rPr>
              <a:t>to view BCDF event picture galleries on the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phone</a:t>
            </a:r>
            <a:endParaRPr lang="en-US" sz="96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6000" dirty="0"/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255741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BCDF Android Application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915816" y="1556792"/>
            <a:ext cx="5770984" cy="4569371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Use of laptops to create a BCDF Android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Application</a:t>
            </a:r>
          </a:p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Features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of the App include: </a:t>
            </a:r>
          </a:p>
          <a:p>
            <a:pPr lvl="2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Download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Quarterly BCDF newsletter, Diabetes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Discourse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Share contents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from the app with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friends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Easy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access to contact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BCDF</a:t>
            </a:r>
          </a:p>
          <a:p>
            <a:pPr lvl="2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Continuous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updated news stories from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IDF and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World Health Organization (WHO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255741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21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99392"/>
            <a:ext cx="8723312" cy="151703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 in Love With My Feet Project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32040" y="1556792"/>
            <a:ext cx="3754760" cy="4569371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Laptops are used to create and store databases for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this project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73909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53" y="3501008"/>
            <a:ext cx="4482561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3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75" y="1628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Number of persons who benefited from the equipment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Total number of persons to benefit from the project since BCDF acquired the equipment is about 6,000; Facebook followers are about 2,000 plus </a:t>
            </a:r>
          </a:p>
          <a:p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Website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educational information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(about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200 persons based on feedback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60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Number of persons who benefited from the equipment: </a:t>
            </a:r>
          </a:p>
          <a:p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One-on-one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education is about 12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persons</a:t>
            </a:r>
          </a:p>
          <a:p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were also able to use the computers to upgrade our website at no additional cost to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BCDF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4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Benefits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derived by community from the equipment  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Roughly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6,000 or more community members with diabetes or at-risk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for diabetes: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gained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knowledge and better understanding of diabetes prevention, control and management, thus being able to apply the knowledge to reduce the risk and prevalence of diabetes in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communities</a:t>
            </a:r>
          </a:p>
          <a:p>
            <a:pPr marL="914400" lvl="2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members also gained more diabetes-related coping skills</a:t>
            </a:r>
          </a:p>
          <a:p>
            <a:pPr marL="914400" lvl="2" indent="0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73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Benefits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derived by community from the equipment  </a:t>
            </a:r>
          </a:p>
          <a:p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Roughly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6,000 or more community members with diabetes or at-risk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for diabetes: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also learnt basic steps of diabetes prevention and management, that is: healthy eating, be physically active, regular blood sugar checks, and using medications as prescribed</a:t>
            </a:r>
          </a:p>
          <a:p>
            <a:pPr marL="914400" lvl="2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>
                <a:latin typeface="Times New Roman" pitchFamily="18" charset="0"/>
                <a:cs typeface="Times New Roman" pitchFamily="18" charset="0"/>
              </a:rPr>
              <a:t>Quality of life has been improved in these communities </a:t>
            </a:r>
          </a:p>
          <a:p>
            <a:pPr marL="914400" lvl="2" indent="0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1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Project impact on the community from the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equipment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use of the equipment has made people more aware of the possibilities that the use of the Internet and other ICTs can bring to their communities, personal lives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economies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0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Project impact on the community from the equipment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have heard comments about how much technology the Foundation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uses</a:t>
            </a:r>
          </a:p>
          <a:p>
            <a:pPr marL="0" indent="0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members also understand how ICTs could be used to improve their health and quality 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life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Project impact on the community from the equipment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Economic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impact on BCDF from the equipment  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 economic standpoint for BCDF, we have saved a lot of money since acquiring the equipment from TATT, which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goes back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into our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helping us to reach a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larger number 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persons</a:t>
            </a: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Project impact on the community from the equipment  </a:t>
            </a:r>
          </a:p>
          <a:p>
            <a:pPr marL="0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Economic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impact on BCDF from the equipment  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For example: 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process our own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newsletter, do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not have to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pay</a:t>
            </a:r>
          </a:p>
          <a:p>
            <a:pPr marL="914400" lvl="2" indent="0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not have to pay for a PA system or DJ at our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events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4" y="0"/>
            <a:ext cx="8634337" cy="141277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Overall Impact of 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Project impact on the community from the equipment  </a:t>
            </a:r>
          </a:p>
          <a:p>
            <a:pPr marL="0" indent="0">
              <a:buNone/>
            </a:pPr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Economic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impact on BCDF from the equipment  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For example: </a:t>
            </a: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have used Publisher to create our own brochures for the Jamboree and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workshops</a:t>
            </a:r>
          </a:p>
          <a:p>
            <a:pPr marL="914400" lvl="2" indent="0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Excel to create our participant databases, evaluation forms etc.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5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175" y="-6052"/>
            <a:ext cx="8597825" cy="1418828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THANK YOU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14800" cy="4691063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Board of Directors of the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Bovell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Cancer Diabetes Foundation expresses its gratitude to the Telecommunications Authority of Trinidad and Tobago for the award</a:t>
            </a:r>
          </a:p>
          <a:p>
            <a:endParaRPr lang="en-US" sz="2800" dirty="0"/>
          </a:p>
        </p:txBody>
      </p:sp>
      <p:pic>
        <p:nvPicPr>
          <p:cNvPr id="6" name="Picture 2" descr="E:\secondBCDF\logo-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9235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54171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7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1346</Words>
  <Application>Microsoft Office PowerPoint</Application>
  <PresentationFormat>On-screen Show (4:3)</PresentationFormat>
  <Paragraphs>273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 </vt:lpstr>
      <vt:lpstr>     Bovell Cancer Diabetes Foundation (BCDF) – Use of the equipment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Diabetes in the Limelight Jamboree</vt:lpstr>
      <vt:lpstr>Diabetes in the Limelight Jamboree</vt:lpstr>
      <vt:lpstr>Diabetes in the Limelight Jamboree</vt:lpstr>
      <vt:lpstr>Diabetes in the Limelight Jamboree</vt:lpstr>
      <vt:lpstr>Diabetes in the Limelight Jamboree</vt:lpstr>
      <vt:lpstr>Small Group Workshops</vt:lpstr>
      <vt:lpstr>Word Processing Activities</vt:lpstr>
      <vt:lpstr>Word Processing Activities</vt:lpstr>
      <vt:lpstr>Publication of Books</vt:lpstr>
      <vt:lpstr>Publication of Books</vt:lpstr>
      <vt:lpstr>Publication of Books</vt:lpstr>
      <vt:lpstr>Bovell Cancer Diabetes  Foundation Website</vt:lpstr>
      <vt:lpstr>Diabetes Discourse  (Quarterly Newsletter)</vt:lpstr>
      <vt:lpstr>BCDF Facebook</vt:lpstr>
      <vt:lpstr>BCDF Android Application</vt:lpstr>
      <vt:lpstr>BCDF Android Application</vt:lpstr>
      <vt:lpstr>So in Love With My Feet Project</vt:lpstr>
      <vt:lpstr>Overall Impact of the Equipment</vt:lpstr>
      <vt:lpstr>Overall Impact of the Equipment</vt:lpstr>
      <vt:lpstr>Overall Impact of the Equipment</vt:lpstr>
      <vt:lpstr>Overall Impact of the Equipment</vt:lpstr>
      <vt:lpstr>Overall Impact of the Equipment</vt:lpstr>
      <vt:lpstr>Overall Impact of the Equipment</vt:lpstr>
      <vt:lpstr>Overall Impact of the Equipment</vt:lpstr>
      <vt:lpstr>Overall Impact of the Equipment</vt:lpstr>
      <vt:lpstr>Overall Impact of the Equipment</vt:lpstr>
      <vt:lpstr>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BCDF – Multimedia Use</dc:title>
  <dc:creator>Nyron Bovell</dc:creator>
  <cp:lastModifiedBy>Adelia Bovell-Benjamin</cp:lastModifiedBy>
  <cp:revision>115</cp:revision>
  <dcterms:created xsi:type="dcterms:W3CDTF">2015-03-17T23:30:39Z</dcterms:created>
  <dcterms:modified xsi:type="dcterms:W3CDTF">2015-08-01T18:03:11Z</dcterms:modified>
</cp:coreProperties>
</file>