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4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F0E4-61A1-41A0-B0C1-894F73AE451F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223DB-EB34-4E97-9CBE-02EC87B25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188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F0E4-61A1-41A0-B0C1-894F73AE451F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223DB-EB34-4E97-9CBE-02EC87B25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209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F0E4-61A1-41A0-B0C1-894F73AE451F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223DB-EB34-4E97-9CBE-02EC87B25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740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F0E4-61A1-41A0-B0C1-894F73AE451F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223DB-EB34-4E97-9CBE-02EC87B25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751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F0E4-61A1-41A0-B0C1-894F73AE451F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223DB-EB34-4E97-9CBE-02EC87B25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05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F0E4-61A1-41A0-B0C1-894F73AE451F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223DB-EB34-4E97-9CBE-02EC87B25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071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F0E4-61A1-41A0-B0C1-894F73AE451F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223DB-EB34-4E97-9CBE-02EC87B25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949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F0E4-61A1-41A0-B0C1-894F73AE451F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223DB-EB34-4E97-9CBE-02EC87B25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08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F0E4-61A1-41A0-B0C1-894F73AE451F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223DB-EB34-4E97-9CBE-02EC87B25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7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F0E4-61A1-41A0-B0C1-894F73AE451F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223DB-EB34-4E97-9CBE-02EC87B25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293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F0E4-61A1-41A0-B0C1-894F73AE451F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223DB-EB34-4E97-9CBE-02EC87B25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17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FF0E4-61A1-41A0-B0C1-894F73AE451F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223DB-EB34-4E97-9CBE-02EC87B25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695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558635" cy="2023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58635" y="0"/>
            <a:ext cx="7585365" cy="68580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9917" y="700543"/>
            <a:ext cx="716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HEALTHY EATING AND DIABETES WORKSHOP</a:t>
            </a:r>
            <a:endParaRPr lang="en-US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9917" y="2667000"/>
            <a:ext cx="71628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</a:p>
          <a:p>
            <a:pPr algn="ctr"/>
            <a:endParaRPr lang="en-US" sz="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200" b="1" baseline="30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 &amp; </a:t>
            </a:r>
            <a:r>
              <a:rPr lang="en-US" sz="32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b="1" baseline="30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32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JULY, 2015</a:t>
            </a:r>
          </a:p>
          <a:p>
            <a:pPr algn="ctr"/>
            <a:endParaRPr lang="en-US" sz="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BELLE GARDEN COMMUNITY CENTRE</a:t>
            </a:r>
          </a:p>
          <a:p>
            <a:pPr algn="ctr"/>
            <a:endParaRPr lang="en-US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BELLE GARDEN, TOBAGO</a:t>
            </a:r>
          </a:p>
        </p:txBody>
      </p:sp>
    </p:spTree>
    <p:extLst>
      <p:ext uri="{BB962C8B-B14F-4D97-AF65-F5344CB8AC3E}">
        <p14:creationId xmlns:p14="http://schemas.microsoft.com/office/powerpoint/2010/main" val="322364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Main sources of calories in food</a:t>
            </a:r>
          </a:p>
          <a:p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To begin with, let us talk about food in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general</a:t>
            </a:r>
          </a:p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We get nutrients </a:t>
            </a:r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from the foods we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eat</a:t>
            </a:r>
          </a:p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Foods </a:t>
            </a:r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supply us with energy, or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calories</a:t>
            </a:r>
          </a:p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keep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our bodies running</a:t>
            </a:r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we need </a:t>
            </a:r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three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main types </a:t>
            </a:r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of food:</a:t>
            </a:r>
          </a:p>
          <a:p>
            <a:pPr lvl="0"/>
            <a:r>
              <a:rPr lang="en-US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Carbohydrate 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     	Minerals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Protein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			Vitamins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Fat	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			Water,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Fibre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373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Main sources of calories in food</a:t>
            </a:r>
          </a:p>
          <a:p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Description: Three Kinds of Nutrients in Food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590800"/>
            <a:ext cx="4191000" cy="381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030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Calories in food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All foods are not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equal in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calories</a:t>
            </a:r>
          </a:p>
          <a:p>
            <a:pPr lvl="2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Fat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for example, has more than twice the calories, gram for gram, as equal amounts of carbohydrates or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protein</a:t>
            </a:r>
          </a:p>
          <a:p>
            <a:pPr marL="914400" lvl="2" indent="0">
              <a:buNone/>
            </a:pPr>
            <a:endParaRPr lang="en-US" sz="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Fat = 9 calories per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gram</a:t>
            </a:r>
          </a:p>
          <a:p>
            <a:pPr lvl="0"/>
            <a:endParaRPr lang="en-US" sz="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Carbohydrate = 4 calories per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gram</a:t>
            </a:r>
          </a:p>
          <a:p>
            <a:pPr lvl="0"/>
            <a:endParaRPr lang="en-US" sz="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Protein = 4 calories per gram</a:t>
            </a:r>
          </a:p>
          <a:p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196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Energy scale for food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Description: Energy Scale for Food Graph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438400"/>
            <a:ext cx="5943600" cy="403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428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Calorie scale for nutrients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Description: Calorie Scale: Fats pack the most energy (calories) per unit weigh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362200"/>
            <a:ext cx="5943600" cy="426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124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How 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much carbohydrate, protein and fat do I need each day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endParaRPr lang="en-US" sz="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The typical range is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en-US" sz="800" b="1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b="1" dirty="0">
                <a:latin typeface="Times New Roman" pitchFamily="18" charset="0"/>
                <a:cs typeface="Times New Roman" pitchFamily="18" charset="0"/>
              </a:rPr>
              <a:t>Carbohydrates – 45 to 65% of your daily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calories</a:t>
            </a:r>
          </a:p>
          <a:p>
            <a:pPr lvl="2"/>
            <a:endParaRPr lang="en-US" sz="800" b="1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b="1" dirty="0">
                <a:latin typeface="Times New Roman" pitchFamily="18" charset="0"/>
                <a:cs typeface="Times New Roman" pitchFamily="18" charset="0"/>
              </a:rPr>
              <a:t>Protein – 10 to 35% of your daily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calories</a:t>
            </a:r>
          </a:p>
          <a:p>
            <a:pPr lvl="2"/>
            <a:endParaRPr lang="en-US" sz="800" b="1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Fat -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25 to 35% of your daily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calories</a:t>
            </a:r>
          </a:p>
          <a:p>
            <a:pPr lvl="2"/>
            <a:endParaRPr lang="en-US" sz="800" b="1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b="1" dirty="0">
                <a:latin typeface="Times New Roman" pitchFamily="18" charset="0"/>
                <a:cs typeface="Times New Roman" pitchFamily="18" charset="0"/>
              </a:rPr>
              <a:t>This is the case whether you have or do not have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diabetes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914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How 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much 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of each kind of food should we eat?</a:t>
            </a:r>
          </a:p>
          <a:p>
            <a:pPr marL="0" indent="0">
              <a:buNone/>
            </a:pPr>
            <a:endParaRPr lang="en-US" sz="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Description: How much of Each Kind of Food Should You Eat - Char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514600"/>
            <a:ext cx="6248400" cy="3962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023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24400"/>
          </a:xfrm>
        </p:spPr>
        <p:txBody>
          <a:bodyPr>
            <a:normAutofit fontScale="25000" lnSpcReduction="20000"/>
          </a:bodyPr>
          <a:lstStyle/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0" b="1" dirty="0" smtClean="0">
                <a:solidFill>
                  <a:srgbClr val="0070C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Carbohydrates</a:t>
            </a: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000" b="1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200" b="1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If you have diabetes, you have to know about </a:t>
            </a: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1200" b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</a:t>
            </a:r>
            <a:r>
              <a:rPr lang="en-US" sz="11200" b="1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carbohydrates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b="1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200" b="1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Why? 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b="1" dirty="0" smtClean="0">
              <a:solidFill>
                <a:srgbClr val="000000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800100" lvl="2">
              <a:lnSpc>
                <a:spcPct val="150000"/>
              </a:lnSpc>
              <a:spcBef>
                <a:spcPts val="0"/>
              </a:spcBef>
            </a:pPr>
            <a:r>
              <a:rPr lang="en-US" sz="11200" b="1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Among all the foods, carbohydrates have the </a:t>
            </a: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1200" b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      </a:t>
            </a:r>
            <a:r>
              <a:rPr lang="en-US" sz="11200" b="1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largest effect on your blood sugar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endParaRPr lang="en-US" sz="32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sz="11200" b="1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Carbohydrates include </a:t>
            </a:r>
            <a:r>
              <a:rPr lang="en-US" sz="11200" b="1" dirty="0" smtClean="0">
                <a:solidFill>
                  <a:srgbClr val="0070C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starch and sugars</a:t>
            </a: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1200" b="1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572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24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Carbohydrates</a:t>
            </a:r>
          </a:p>
          <a:p>
            <a:pPr marL="0" indent="0">
              <a:buNone/>
            </a:pPr>
            <a:endParaRPr lang="en-US" sz="9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During digestion, both forms of carbohydrate break down in your body to single units of sugar, called </a:t>
            </a:r>
            <a:r>
              <a:rPr lang="en-US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glucose</a:t>
            </a:r>
          </a:p>
          <a:p>
            <a:pPr marL="0" indent="0">
              <a:buNone/>
            </a:pPr>
            <a:endParaRPr lang="en-US" sz="9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Carbohydrate is an important part of your diet because the most common sugar unit, glucose, is your body’s preferred source of energy or fuel</a:t>
            </a:r>
          </a:p>
          <a:p>
            <a:pPr marL="0" indent="0">
              <a:buNone/>
            </a:pPr>
            <a:endParaRPr lang="en-US" sz="9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You do not need to avoid carbohydrates because of diabetes - </a:t>
            </a:r>
            <a:r>
              <a:rPr lang="en-US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just be able to identify which foods have carbohydrates, and then control the amount you eat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298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244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Carbohydrates 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are found in: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Rice, grains, cereals, and pasta (macaroni,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spaghetti)</a:t>
            </a:r>
          </a:p>
          <a:p>
            <a:pPr lvl="0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Bread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, bakes, ground provision (yam, dasheen, sweet potato),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salt biscuits (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Crix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0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Dried beans, split peas and lentils</a:t>
            </a:r>
          </a:p>
          <a:p>
            <a:pPr lvl="0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Vegetables, like potatoes, corn, peas </a:t>
            </a:r>
          </a:p>
          <a:p>
            <a:pPr lvl="0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Fruit	Milk		Yogurt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Sugars, like table sugar and honey</a:t>
            </a:r>
          </a:p>
          <a:p>
            <a:pPr lvl="0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Foods and drinks made with sugar, like regular soft drinks and desserts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441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79532"/>
            <a:ext cx="6400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232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244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If you have type 1 diabetes, match your carbohydrate intake to your insulin dose. To get the best blood sugar result, your carbohydrate count must be 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accurate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Carbohydrates are counted in grams – and even a few grams more or less can make a difference in your blood sugar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reading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949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514600"/>
            <a:ext cx="8305800" cy="3291232"/>
          </a:xfrm>
        </p:spPr>
        <p:txBody>
          <a:bodyPr>
            <a:normAutofit lnSpcReduction="10000"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Similarly, if you have type 2 diabetes, and are treated with medications that cause insulin to be released from the pancreas or 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insulin</a:t>
            </a:r>
          </a:p>
          <a:p>
            <a:endParaRPr lang="en-US" sz="800" b="1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You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also must match your carbohydrate intake to your medication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dose</a:t>
            </a:r>
          </a:p>
          <a:p>
            <a:pPr lvl="2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get the best blood sugar result, your carbohydrate count must be accurate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450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Proteins</a:t>
            </a:r>
          </a:p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Protein is an essential part of your diet — and your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body</a:t>
            </a:r>
          </a:p>
          <a:p>
            <a:endParaRPr lang="en-US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Too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much of a good thing can be bad for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you</a:t>
            </a:r>
          </a:p>
          <a:p>
            <a:endParaRPr lang="en-US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Most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meats have fat as well as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protein</a:t>
            </a:r>
          </a:p>
          <a:p>
            <a:endParaRPr lang="en-US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Excess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protein from animal sources can mean excess calories and fat – which means a greater chance at gaining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weight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765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Proteins 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are found in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endParaRPr lang="en-US" sz="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Beef and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pork</a:t>
            </a:r>
          </a:p>
          <a:p>
            <a:pPr lvl="0"/>
            <a:endParaRPr lang="en-US" sz="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Poultry</a:t>
            </a:r>
          </a:p>
          <a:p>
            <a:pPr lvl="0"/>
            <a:endParaRPr lang="en-US" sz="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Fish and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shellfish</a:t>
            </a:r>
          </a:p>
          <a:p>
            <a:pPr lvl="0"/>
            <a:endParaRPr lang="en-US" sz="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Eggs</a:t>
            </a:r>
          </a:p>
          <a:p>
            <a:pPr lvl="0"/>
            <a:endParaRPr lang="en-US" sz="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Dairy products, like regular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cheese</a:t>
            </a:r>
          </a:p>
          <a:p>
            <a:pPr lvl="0"/>
            <a:endParaRPr lang="en-US" sz="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Plant-based proteins, like beans and nuts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411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772605"/>
            <a:ext cx="6400801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623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800314"/>
            <a:ext cx="6400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166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Advice about proteins</a:t>
            </a:r>
          </a:p>
          <a:p>
            <a:pPr marL="0" indent="0">
              <a:buNone/>
            </a:pPr>
            <a:endParaRPr lang="en-US" sz="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The best advice about protein: get what you need from low-fat protein sources like lean meats, poultry and fish, low fat or nonfat dairy products, and vegetarian protein sources like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dried beans</a:t>
            </a:r>
          </a:p>
          <a:p>
            <a:endParaRPr lang="en-US" sz="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If you have kidney problems, you may need to limit how much protein you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eat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348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Fats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Fat is another important part of your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diet</a:t>
            </a:r>
          </a:p>
          <a:p>
            <a:endParaRPr lang="en-US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Remember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that fat has twice the calories as equal amounts of carbohydrate or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protein</a:t>
            </a:r>
          </a:p>
          <a:p>
            <a:endParaRPr lang="en-US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Limiting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the fat you eat will help you control your weight and prevent heart and blood vessel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disease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45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Fats are found in:</a:t>
            </a:r>
          </a:p>
          <a:p>
            <a:pPr marL="0" indent="0">
              <a:buNone/>
            </a:pPr>
            <a:endParaRPr lang="en-US" sz="800" dirty="0"/>
          </a:p>
          <a:p>
            <a:pPr lvl="0"/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Butter </a:t>
            </a:r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margarine</a:t>
            </a:r>
          </a:p>
          <a:p>
            <a:pPr lvl="0"/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Oils, like vegetable oil, olive oil and canola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oil</a:t>
            </a:r>
          </a:p>
          <a:p>
            <a:pPr lvl="0"/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Salad dressing and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mayonnaise</a:t>
            </a:r>
          </a:p>
          <a:p>
            <a:pPr lvl="0"/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Nuts and seeds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270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Fats are found in:</a:t>
            </a:r>
          </a:p>
          <a:p>
            <a:pPr marL="0" indent="0">
              <a:buNone/>
            </a:pPr>
            <a:endParaRPr lang="en-US" sz="800" dirty="0"/>
          </a:p>
          <a:p>
            <a:pPr lvl="0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Meat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and protein foods, like beef, cheese, bacon and hot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dogs</a:t>
            </a:r>
          </a:p>
          <a:p>
            <a:pPr lvl="0"/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Some fats and oils are heart healthy; others are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not</a:t>
            </a:r>
          </a:p>
          <a:p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Take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the time to make low fat choices, and choose heart-healthy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fats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830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UNDERSTANDING FOOD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99" y="1779532"/>
            <a:ext cx="6578601" cy="493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020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TO EAT A BALANCED DIET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How 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to Eat a Balanced 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Diet</a:t>
            </a:r>
          </a:p>
          <a:p>
            <a:pPr marL="0" indent="0">
              <a:buNone/>
            </a:pPr>
            <a:endParaRPr lang="en-US" sz="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It is important to eat a varied and well-balanced diet, especially when you are trying to lose weight to manage your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diabetes</a:t>
            </a:r>
          </a:p>
          <a:p>
            <a:pPr marL="0" indent="0">
              <a:buNone/>
            </a:pPr>
            <a:endParaRPr lang="en-US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Cutting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calories should not lead to cutting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nutrition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402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TO EAT A BALANCED DIET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Description: Image result for picture caribbean food group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758750"/>
            <a:ext cx="4800600" cy="4659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258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TO EAT A BALANCED DIET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Exchange 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Lists for Diabetes: Choose Your 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Foods</a:t>
            </a:r>
          </a:p>
          <a:p>
            <a:pPr marL="0" indent="0">
              <a:buNone/>
            </a:pPr>
            <a:endParaRPr lang="en-US" sz="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In the exchange system, foods with a similar amount of carbohydrate, protein and fat per serving size are grouped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together</a:t>
            </a:r>
          </a:p>
          <a:p>
            <a:endParaRPr lang="en-US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foods within each list can be “exchanged” for one another during meal planning and end up with about the same amount of calories and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nutrients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760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TO EAT A BALANCED DIET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953000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8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Exchange </a:t>
            </a:r>
            <a:r>
              <a:rPr lang="en-US" sz="8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Lists for Diabetes: Choose Your </a:t>
            </a:r>
            <a:r>
              <a:rPr lang="en-US" sz="8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Foods</a:t>
            </a:r>
          </a:p>
          <a:p>
            <a:pPr marL="0" indent="0">
              <a:buNone/>
            </a:pPr>
            <a:endParaRPr lang="en-US" sz="25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8600" b="1" dirty="0">
                <a:latin typeface="Times New Roman" pitchFamily="18" charset="0"/>
                <a:cs typeface="Times New Roman" pitchFamily="18" charset="0"/>
              </a:rPr>
              <a:t>Of course, we don’t think of food as purely protein, purely fat or purely </a:t>
            </a:r>
            <a:r>
              <a:rPr lang="en-US" sz="8600" b="1" dirty="0" smtClean="0">
                <a:latin typeface="Times New Roman" pitchFamily="18" charset="0"/>
                <a:cs typeface="Times New Roman" pitchFamily="18" charset="0"/>
              </a:rPr>
              <a:t>carbohydrate</a:t>
            </a:r>
          </a:p>
          <a:p>
            <a:endParaRPr lang="en-US" sz="25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8600" b="1" dirty="0" smtClean="0">
                <a:latin typeface="Times New Roman" pitchFamily="18" charset="0"/>
                <a:cs typeface="Times New Roman" pitchFamily="18" charset="0"/>
              </a:rPr>
              <a:t>Different </a:t>
            </a:r>
            <a:r>
              <a:rPr lang="en-US" sz="8600" b="1" dirty="0">
                <a:latin typeface="Times New Roman" pitchFamily="18" charset="0"/>
                <a:cs typeface="Times New Roman" pitchFamily="18" charset="0"/>
              </a:rPr>
              <a:t>foods are usually a mix of all </a:t>
            </a:r>
            <a:r>
              <a:rPr lang="en-US" sz="8600" b="1" dirty="0" smtClean="0">
                <a:latin typeface="Times New Roman" pitchFamily="18" charset="0"/>
                <a:cs typeface="Times New Roman" pitchFamily="18" charset="0"/>
              </a:rPr>
              <a:t>three</a:t>
            </a:r>
          </a:p>
          <a:p>
            <a:endParaRPr lang="en-US" sz="25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8600" b="1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8600" b="1" dirty="0">
                <a:latin typeface="Times New Roman" pitchFamily="18" charset="0"/>
                <a:cs typeface="Times New Roman" pitchFamily="18" charset="0"/>
              </a:rPr>
              <a:t>deal with this, we put food into six major exchange food groups based on each food’s main content:</a:t>
            </a:r>
          </a:p>
          <a:p>
            <a:pPr lvl="2"/>
            <a:r>
              <a:rPr lang="en-US" sz="7400" b="1" dirty="0" smtClean="0">
                <a:latin typeface="Times New Roman" pitchFamily="18" charset="0"/>
                <a:cs typeface="Times New Roman" pitchFamily="18" charset="0"/>
              </a:rPr>
              <a:t>Staples		Foods </a:t>
            </a:r>
            <a:r>
              <a:rPr lang="en-US" sz="7400" b="1" dirty="0">
                <a:latin typeface="Times New Roman" pitchFamily="18" charset="0"/>
                <a:cs typeface="Times New Roman" pitchFamily="18" charset="0"/>
              </a:rPr>
              <a:t>from animals</a:t>
            </a:r>
          </a:p>
          <a:p>
            <a:pPr lvl="2"/>
            <a:r>
              <a:rPr lang="en-US" sz="7400" b="1" dirty="0" smtClean="0">
                <a:latin typeface="Times New Roman" pitchFamily="18" charset="0"/>
                <a:cs typeface="Times New Roman" pitchFamily="18" charset="0"/>
              </a:rPr>
              <a:t>Fruits		Legumes</a:t>
            </a:r>
            <a:endParaRPr lang="en-US" sz="7400" b="1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7400" b="1" dirty="0" smtClean="0">
                <a:latin typeface="Times New Roman" pitchFamily="18" charset="0"/>
                <a:cs typeface="Times New Roman" pitchFamily="18" charset="0"/>
              </a:rPr>
              <a:t>Vegetables		Fats </a:t>
            </a:r>
            <a:r>
              <a:rPr lang="en-US" sz="7400" b="1" dirty="0">
                <a:latin typeface="Times New Roman" pitchFamily="18" charset="0"/>
                <a:cs typeface="Times New Roman" pitchFamily="18" charset="0"/>
              </a:rPr>
              <a:t>and Oils</a:t>
            </a:r>
          </a:p>
          <a:p>
            <a:pPr marL="0" indent="0">
              <a:buNone/>
            </a:pPr>
            <a:endParaRPr lang="en-US" sz="7400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082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TO EAT A BALANCED DIET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6987011"/>
              </p:ext>
            </p:extLst>
          </p:nvPr>
        </p:nvGraphicFramePr>
        <p:xfrm>
          <a:off x="1143000" y="1800314"/>
          <a:ext cx="7543800" cy="45410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7300"/>
                <a:gridCol w="1257300"/>
                <a:gridCol w="1257300"/>
                <a:gridCol w="1257300"/>
                <a:gridCol w="1257300"/>
                <a:gridCol w="1257300"/>
              </a:tblGrid>
              <a:tr h="106903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Food List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82893" marT="41447" marB="41447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Carbohydrate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(grams)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82893" marT="41447" marB="414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Protein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(grams)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82893" marT="41447" marB="414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Fat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(grams)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82893" marT="41447" marB="414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Calories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82893" marT="41447" marB="41447" anchor="ctr"/>
                </a:tc>
              </a:tr>
              <a:tr h="279593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Carbohydrates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959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Staples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15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0-3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0-1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80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</a:tr>
              <a:tr h="27959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Fruits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15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60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</a:tr>
              <a:tr h="279593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Milk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775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Fat-free, low-fat, 1%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12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0-3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100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</a:tr>
              <a:tr h="6743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Reduced-fat, 2%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12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120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</a:tr>
              <a:tr h="2795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Whole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12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160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</a:tr>
              <a:tr h="476952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Non-starchy Vegetables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25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447" marR="41447" marT="41447" marB="4144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46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TO EAT A BALANCED DIET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2437071"/>
              </p:ext>
            </p:extLst>
          </p:nvPr>
        </p:nvGraphicFramePr>
        <p:xfrm>
          <a:off x="914400" y="2667000"/>
          <a:ext cx="7696200" cy="39206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9240"/>
                <a:gridCol w="1539240"/>
                <a:gridCol w="1539240"/>
                <a:gridCol w="1539240"/>
                <a:gridCol w="1539240"/>
              </a:tblGrid>
              <a:tr h="538248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Foods from Animals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8248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Lean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varies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0-3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45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</a:tr>
              <a:tr h="948051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Medium-fat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4-7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75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</a:tr>
              <a:tr h="538248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High-fat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8+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</a:tr>
              <a:tr h="135785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Plant-based proteins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varies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varies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varies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659289"/>
              </p:ext>
            </p:extLst>
          </p:nvPr>
        </p:nvGraphicFramePr>
        <p:xfrm>
          <a:off x="990600" y="1981200"/>
          <a:ext cx="7543800" cy="6629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8760"/>
                <a:gridCol w="1508760"/>
                <a:gridCol w="1508760"/>
                <a:gridCol w="1508760"/>
                <a:gridCol w="1508760"/>
              </a:tblGrid>
              <a:tr h="4612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Food List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114300" marT="57150" marB="571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Carbohydrate</a:t>
                      </a:r>
                      <a:br>
                        <a:rPr lang="en-US" sz="1200">
                          <a:effectLst/>
                        </a:rPr>
                      </a:br>
                      <a:r>
                        <a:rPr lang="en-US" sz="1200">
                          <a:effectLst/>
                        </a:rPr>
                        <a:t>(grams)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114300" marT="57150" marB="571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Protein</a:t>
                      </a:r>
                      <a:br>
                        <a:rPr lang="en-US" sz="1200" dirty="0">
                          <a:effectLst/>
                        </a:rPr>
                      </a:br>
                      <a:r>
                        <a:rPr lang="en-US" sz="1200" dirty="0">
                          <a:effectLst/>
                        </a:rPr>
                        <a:t>(grams)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114300" marT="57150" marB="571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Fat</a:t>
                      </a:r>
                      <a:br>
                        <a:rPr lang="en-US" sz="1200">
                          <a:effectLst/>
                        </a:rPr>
                      </a:br>
                      <a:r>
                        <a:rPr lang="en-US" sz="1200">
                          <a:effectLst/>
                        </a:rPr>
                        <a:t>(grams)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114300" marT="57150" marB="571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Calories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114300" marT="57150" marB="57150" anchor="ctr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595563" y="32575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94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TO EAT A BALANCED DIET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832881"/>
              </p:ext>
            </p:extLst>
          </p:nvPr>
        </p:nvGraphicFramePr>
        <p:xfrm>
          <a:off x="990600" y="1981200"/>
          <a:ext cx="7543800" cy="6629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8760"/>
                <a:gridCol w="1508760"/>
                <a:gridCol w="1508760"/>
                <a:gridCol w="1508760"/>
                <a:gridCol w="1508760"/>
              </a:tblGrid>
              <a:tr h="4612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Food List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114300" marT="57150" marB="571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Carbohydrate</a:t>
                      </a:r>
                      <a:br>
                        <a:rPr lang="en-US" sz="1200">
                          <a:effectLst/>
                        </a:rPr>
                      </a:br>
                      <a:r>
                        <a:rPr lang="en-US" sz="1200">
                          <a:effectLst/>
                        </a:rPr>
                        <a:t>(grams)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114300" marT="57150" marB="571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Protein</a:t>
                      </a:r>
                      <a:br>
                        <a:rPr lang="en-US" sz="1200" dirty="0">
                          <a:effectLst/>
                        </a:rPr>
                      </a:br>
                      <a:r>
                        <a:rPr lang="en-US" sz="1200" dirty="0">
                          <a:effectLst/>
                        </a:rPr>
                        <a:t>(grams)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114300" marT="57150" marB="571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Fat</a:t>
                      </a:r>
                      <a:br>
                        <a:rPr lang="en-US" sz="1200">
                          <a:effectLst/>
                        </a:rPr>
                      </a:br>
                      <a:r>
                        <a:rPr lang="en-US" sz="1200">
                          <a:effectLst/>
                        </a:rPr>
                        <a:t>(grams)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114300" marT="57150" marB="571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Calories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114300" marT="57150" marB="57150" anchor="ctr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595563" y="32575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90800"/>
            <a:ext cx="9796463" cy="1574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188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TO EAT A BALANCED DIET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595563" y="32575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1"/>
            <a:ext cx="8229600" cy="38100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It is important to eat foods from all six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lists</a:t>
            </a:r>
          </a:p>
          <a:p>
            <a:endParaRPr lang="en-US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exchange system is designed to help you eat a balanced diet with the right amounts of carbohydrate, protein and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fat </a:t>
            </a:r>
          </a:p>
          <a:p>
            <a:endParaRPr lang="en-US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No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category of food is off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limits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87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TO EAT A BALANCED DIET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595563" y="32575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79532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learning to use the exchange system for the first time, follow these helpful steps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en-US" sz="9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Think about your usual foods and food preferences, and locate where each food falls on the exchange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list</a:t>
            </a:r>
          </a:p>
          <a:p>
            <a:pPr lvl="0"/>
            <a:endParaRPr lang="en-US" sz="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Familiarize yourself with the specific serving sizes listed for each food item that equal one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exchange</a:t>
            </a:r>
          </a:p>
          <a:p>
            <a:pPr lvl="0"/>
            <a:endParaRPr lang="en-US" sz="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Learn the number of exchanges you need from each food list to plan your daily meals and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snacks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30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"/>
            <a:ext cx="7772400" cy="1676401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TO EAT A BALANCED DIET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71600" cy="17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595563" y="32575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0" b="12140"/>
          <a:stretch/>
        </p:blipFill>
        <p:spPr bwMode="auto">
          <a:xfrm>
            <a:off x="2362200" y="1676400"/>
            <a:ext cx="4495800" cy="5086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48400" y="4501812"/>
            <a:ext cx="2286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Based on non-fat milk (Food from Animals), 50% selections from lean meat list, and 50% selections from medium fat meat list</a:t>
            </a:r>
          </a:p>
        </p:txBody>
      </p:sp>
    </p:spTree>
    <p:extLst>
      <p:ext uri="{BB962C8B-B14F-4D97-AF65-F5344CB8AC3E}">
        <p14:creationId xmlns:p14="http://schemas.microsoft.com/office/powerpoint/2010/main" val="178086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1113</Words>
  <Application>Microsoft Office PowerPoint</Application>
  <PresentationFormat>On-screen Show (4:3)</PresentationFormat>
  <Paragraphs>263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UNDERSTANDING FOOD</vt:lpstr>
      <vt:lpstr>UNDERSTANDING FOOD</vt:lpstr>
      <vt:lpstr>UNDERSTANDING FOOD</vt:lpstr>
      <vt:lpstr>UNDERSTANDING FOOD</vt:lpstr>
      <vt:lpstr>UNDERSTANDING FOOD</vt:lpstr>
      <vt:lpstr>UNDERSTANDING FOOD</vt:lpstr>
      <vt:lpstr>UNDERSTANDING FOOD</vt:lpstr>
      <vt:lpstr>UNDERSTANDING FOOD</vt:lpstr>
      <vt:lpstr>UNDERSTANDING FOOD</vt:lpstr>
      <vt:lpstr>UNDERSTANDING FOOD</vt:lpstr>
      <vt:lpstr>UNDERSTANDING FOOD</vt:lpstr>
      <vt:lpstr>UNDERSTANDING FOOD</vt:lpstr>
      <vt:lpstr>UNDERSTANDING FOOD</vt:lpstr>
      <vt:lpstr>UNDERSTANDING FOOD</vt:lpstr>
      <vt:lpstr>UNDERSTANDING FOOD</vt:lpstr>
      <vt:lpstr>UNDERSTANDING FOOD</vt:lpstr>
      <vt:lpstr>UNDERSTANDING FOOD</vt:lpstr>
      <vt:lpstr>UNDERSTANDING FOOD</vt:lpstr>
      <vt:lpstr>UNDERSTANDING FOOD</vt:lpstr>
      <vt:lpstr>UNDERSTANDING FOOD</vt:lpstr>
      <vt:lpstr>UNDERSTANDING FOOD</vt:lpstr>
      <vt:lpstr>UNDERSTANDING FOOD</vt:lpstr>
      <vt:lpstr>HOW TO EAT A BALANCED DIET</vt:lpstr>
      <vt:lpstr>HOW TO EAT A BALANCED DIET</vt:lpstr>
      <vt:lpstr>HOW TO EAT A BALANCED DIET</vt:lpstr>
      <vt:lpstr>HOW TO EAT A BALANCED DIET</vt:lpstr>
      <vt:lpstr>HOW TO EAT A BALANCED DIET</vt:lpstr>
      <vt:lpstr>HOW TO EAT A BALANCED DIET</vt:lpstr>
      <vt:lpstr>HOW TO EAT A BALANCED DIET</vt:lpstr>
      <vt:lpstr>HOW TO EAT A BALANCED DIET</vt:lpstr>
      <vt:lpstr>HOW TO EAT A BALANCED DIET</vt:lpstr>
      <vt:lpstr>HOW TO EAT A BALANCED DIET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Adelia Bovell-Benjamin</dc:creator>
  <cp:lastModifiedBy>Adelia Bovell-Benjamin</cp:lastModifiedBy>
  <cp:revision>27</cp:revision>
  <dcterms:created xsi:type="dcterms:W3CDTF">2015-07-01T07:20:32Z</dcterms:created>
  <dcterms:modified xsi:type="dcterms:W3CDTF">2015-07-01T13:48:10Z</dcterms:modified>
</cp:coreProperties>
</file>